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1BA"/>
    <a:srgbClr val="DAFFF6"/>
    <a:srgbClr val="1532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31E0-89A8-F848-99BD-4F0BAC52272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EEB3-126D-3C4F-B84E-148BE980A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56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810" y="2130425"/>
            <a:ext cx="7691521" cy="1470025"/>
          </a:xfrm>
        </p:spPr>
        <p:txBody>
          <a:bodyPr/>
          <a:lstStyle>
            <a:lvl1pPr>
              <a:defRPr>
                <a:solidFill>
                  <a:srgbClr val="1532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165" y="3362632"/>
            <a:ext cx="4256312" cy="2276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532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20120902 little squa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8641"/>
            <a:ext cx="728710" cy="7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38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8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7959" y="813238"/>
            <a:ext cx="4055241" cy="93717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61772" y="5734151"/>
            <a:ext cx="425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C6BC84A-B0C2-BE4B-84D9-C0536B71BD95}" type="slidenum">
              <a:rPr lang="en-US" sz="1600" b="1" smtClean="0">
                <a:solidFill>
                  <a:srgbClr val="153238"/>
                </a:solidFill>
              </a:rPr>
              <a:pPr/>
              <a:t>‹#›</a:t>
            </a:fld>
            <a:endParaRPr lang="en-US" sz="1600" b="1" dirty="0">
              <a:solidFill>
                <a:srgbClr val="153238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50410"/>
            <a:ext cx="8229600" cy="4375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Headline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79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30215 PPP hea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849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5242" y="735724"/>
            <a:ext cx="3643586" cy="68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9" name="Picture 8" descr="logo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21" y="6345243"/>
            <a:ext cx="8592207" cy="4169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AD29-258D-1E4D-A623-585EABBDE01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7479-0D02-234E-9303-FDF6A288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65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248" y="2614795"/>
            <a:ext cx="8149000" cy="81245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Integrated Coastal Zone Management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649" y="3487564"/>
            <a:ext cx="7115524" cy="2276168"/>
          </a:xfrm>
        </p:spPr>
        <p:txBody>
          <a:bodyPr/>
          <a:lstStyle/>
          <a:p>
            <a:pPr algn="l"/>
            <a:r>
              <a:rPr lang="en-US" b="1" dirty="0" smtClean="0"/>
              <a:t>Unit 6: Objective tree analysis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0811858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Objective trees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43797" y="2955477"/>
            <a:ext cx="121881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OUTCOMES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7420" y="4193270"/>
            <a:ext cx="2760452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INCREASING FISH ABUNDANCE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8809" y="5383056"/>
            <a:ext cx="773891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MEANS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method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 manage environmental objectives: increasing fish abundance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140015" y="2488566"/>
            <a:ext cx="3021013" cy="1477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OUTCOMES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Improved stability in fishers’ income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Greater ability to invest in fishing equipment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Better health and living conditions within fishing communities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Less conflict between fishermen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Less migration out of fishing villages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Greater ecosystem health and resilience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Increased tourism potential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Objective trees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43797" y="2955477"/>
            <a:ext cx="121881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OUTCOMES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7420" y="4193270"/>
            <a:ext cx="2760452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INCREASING FISH ABUNDANCE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8809" y="5383056"/>
            <a:ext cx="773891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MEANS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method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 manage environmental objectives: increasing fish abundance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140015" y="2488566"/>
            <a:ext cx="3021013" cy="1477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OUTCOMES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Improved stability in fishers’ income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Greater ability to invest in fishing equipment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Better health and living conditions within fishing communities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Less conflict between fishermen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Less migration out of fishing villages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Greater ecosystem health and resilience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Increased tourism potential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140015" y="4844447"/>
            <a:ext cx="3014663" cy="13234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MEANS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Restricting number of fishers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Restricting number of vessels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Regulating fishing activity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Regulating fishing gear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Closed seasons for fishing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Banning destructive fishing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Establishing marine protected areas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1028" y="2955477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Candara" pitchFamily="34" charset="0"/>
              </a:rPr>
              <a:t>Which should be the priority? </a:t>
            </a:r>
          </a:p>
          <a:p>
            <a:r>
              <a:rPr lang="en-AU" sz="1400" dirty="0" smtClean="0">
                <a:latin typeface="Candara" pitchFamily="34" charset="0"/>
              </a:rPr>
              <a:t>Why?</a:t>
            </a:r>
            <a:endParaRPr lang="en-AU" sz="1400" dirty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4678" y="5383056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Candara" pitchFamily="34" charset="0"/>
              </a:rPr>
              <a:t>Which should be the priority? </a:t>
            </a:r>
          </a:p>
          <a:p>
            <a:r>
              <a:rPr lang="en-AU" sz="1400" dirty="0" smtClean="0">
                <a:latin typeface="Candara" pitchFamily="34" charset="0"/>
              </a:rPr>
              <a:t>Why?</a:t>
            </a:r>
            <a:endParaRPr lang="en-AU" sz="1400" dirty="0">
              <a:latin typeface="Candara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92771" y="813238"/>
            <a:ext cx="4400430" cy="937172"/>
          </a:xfrm>
        </p:spPr>
        <p:txBody>
          <a:bodyPr/>
          <a:lstStyle/>
          <a:p>
            <a:r>
              <a:rPr lang="en-US" sz="2800" dirty="0" smtClean="0"/>
              <a:t>Comparing objective trees</a:t>
            </a:r>
            <a:endParaRPr lang="en-US" sz="28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0740" y="1750409"/>
            <a:ext cx="8737600" cy="3123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Small group t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ask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You are 	a) a tourist operator</a:t>
            </a:r>
          </a:p>
          <a:p>
            <a:pPr marL="1371600" lvl="2" indent="-457200">
              <a:spcBef>
                <a:spcPct val="20000"/>
              </a:spcBef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b) an oil palm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plantation owner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1371600" lvl="2" indent="-457200">
              <a:spcBef>
                <a:spcPct val="20000"/>
              </a:spcBef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c) a marine conservation NGO</a:t>
            </a:r>
          </a:p>
          <a:p>
            <a:pPr marL="1371600" lvl="2" indent="-457200">
              <a:spcBef>
                <a:spcPct val="20000"/>
              </a:spcBef>
              <a:defRPr/>
            </a:pP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d) an urban developer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AU" sz="1600" b="1" baseline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b="1" baseline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1) Define your primary (most important)</a:t>
            </a: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objective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600" b="1" baseline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2) Construct </a:t>
            </a:r>
            <a:r>
              <a:rPr lang="en-AU" sz="1600" b="1" baseline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an</a:t>
            </a: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objective tree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Identify all possible means to achieve the objective</a:t>
            </a:r>
            <a:endParaRPr kumimoji="0" lang="en-AU" sz="1600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Identify all likely outcomes as a result of achieving the objective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92771" y="813238"/>
            <a:ext cx="4400430" cy="937172"/>
          </a:xfrm>
        </p:spPr>
        <p:txBody>
          <a:bodyPr/>
          <a:lstStyle/>
          <a:p>
            <a:r>
              <a:rPr lang="en-US" sz="2800" dirty="0" smtClean="0"/>
              <a:t>Comparing objective trees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40" y="1992701"/>
            <a:ext cx="8737600" cy="2311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Discussion: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To what extent are the objective trees similar?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Where do they differ?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Are all objectives equally measurable?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Are they all equally achievable?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92771" y="813238"/>
            <a:ext cx="4400430" cy="937172"/>
          </a:xfrm>
        </p:spPr>
        <p:txBody>
          <a:bodyPr/>
          <a:lstStyle/>
          <a:p>
            <a:r>
              <a:rPr lang="en-US" sz="2800" dirty="0" smtClean="0"/>
              <a:t>Comparing objective trees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40" y="1992701"/>
            <a:ext cx="8737600" cy="2311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Discussion: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To what extent are the objective trees similar?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Where do they differ?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Are all objectives equally measurable?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Are they all equally achievable?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3207" y="4028536"/>
            <a:ext cx="8737600" cy="2311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Coastal managers have to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cope with differing expectations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attempt to reach consensus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manage conflict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1685" y="1794479"/>
            <a:ext cx="8229600" cy="3383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Unit content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Threats and objectives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Objective 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trees and their use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Comparing different stakeholders’ objective trees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Obtaining consensus on stakeholder objectives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Learning outcomes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Upon completion of this unit, students will be able to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Explore the link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between threats and objectives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Justify the selection of management objectives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Understand how an objective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tree is constructed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baseline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Combine objective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</a:t>
            </a:r>
            <a:r>
              <a:rPr lang="en-AU" sz="1600" baseline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trees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from different stakeholders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740" y="1750410"/>
            <a:ext cx="8737600" cy="1010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threat can be reversed to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become an objective</a:t>
            </a: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latin typeface="Candara" pitchFamily="34" charset="0"/>
              </a:rPr>
              <a:t>fishing productivity is low’ BECOMES ‘fishing productivity is increased’</a:t>
            </a:r>
          </a:p>
          <a:p>
            <a:pPr marL="457200" lvl="0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latin typeface="Candara" pitchFamily="34" charset="0"/>
              </a:rPr>
              <a:t>tourism is focused in towns’ BECOMES ‘tourism is not focused in any one place’</a:t>
            </a:r>
          </a:p>
          <a:p>
            <a:pPr marL="457200" lvl="0" indent="-457200">
              <a:spcBef>
                <a:spcPct val="20000"/>
              </a:spcBef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Threats and objectives</a:t>
            </a:r>
            <a:endParaRPr lang="en-US" dirty="0"/>
          </a:p>
        </p:txBody>
      </p:sp>
    </p:spTree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740" y="1750410"/>
            <a:ext cx="8737600" cy="1010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threat can be reversed to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become an objective</a:t>
            </a: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latin typeface="Candara" pitchFamily="34" charset="0"/>
              </a:rPr>
              <a:t>fishing productivity is low’ BECOMES ‘fishing productivity is increased’</a:t>
            </a:r>
          </a:p>
          <a:p>
            <a:pPr marL="457200" lvl="0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latin typeface="Candara" pitchFamily="34" charset="0"/>
              </a:rPr>
              <a:t>tourism is focused in towns’ BECOMES ‘tourism is not focused in any one place’</a:t>
            </a:r>
          </a:p>
          <a:p>
            <a:pPr marL="457200" lvl="0" indent="-457200">
              <a:spcBef>
                <a:spcPct val="20000"/>
              </a:spcBef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Threats and objectives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40" y="2898000"/>
            <a:ext cx="8737600" cy="162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Using the local threats from unit 5, derive a list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of objectives</a:t>
            </a: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latin typeface="Candara" pitchFamily="34" charset="0"/>
              </a:rPr>
              <a:t>How can we use this list for management? Are the objectives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latin typeface="Candara" pitchFamily="34" charset="0"/>
              </a:rPr>
              <a:t>Realistic?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latin typeface="Candara" pitchFamily="34" charset="0"/>
              </a:rPr>
              <a:t>Representative?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latin typeface="Candara" pitchFamily="34" charset="0"/>
              </a:rPr>
              <a:t>Appropriate?</a:t>
            </a:r>
          </a:p>
          <a:p>
            <a:pPr marL="457200" lvl="0" indent="-457200">
              <a:spcBef>
                <a:spcPct val="20000"/>
              </a:spcBef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740" y="1750410"/>
            <a:ext cx="8737600" cy="1010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threat can be reversed to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become an objective</a:t>
            </a: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latin typeface="Candara" pitchFamily="34" charset="0"/>
              </a:rPr>
              <a:t>fishing productivity is low’ BECOMES ‘fishing productivity is increased’</a:t>
            </a:r>
          </a:p>
          <a:p>
            <a:pPr marL="457200" lvl="0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latin typeface="Candara" pitchFamily="34" charset="0"/>
              </a:rPr>
              <a:t>tourism is focused in towns’ BECOMES ‘tourism is not focused in any one place’</a:t>
            </a:r>
          </a:p>
          <a:p>
            <a:pPr marL="457200" lvl="0" indent="-457200">
              <a:spcBef>
                <a:spcPct val="20000"/>
              </a:spcBef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Threats and objectives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40" y="2898475"/>
            <a:ext cx="8737600" cy="162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Using the local threats from unit 5, derive a list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of objectives</a:t>
            </a: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latin typeface="Candara" pitchFamily="34" charset="0"/>
              </a:rPr>
              <a:t>How can we use this list for management? Are the objectives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latin typeface="Candara" pitchFamily="34" charset="0"/>
              </a:rPr>
              <a:t>Realistic?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latin typeface="Candara" pitchFamily="34" charset="0"/>
              </a:rPr>
              <a:t>Representative?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latin typeface="Candara" pitchFamily="34" charset="0"/>
              </a:rPr>
              <a:t>Appropriate?</a:t>
            </a:r>
          </a:p>
          <a:p>
            <a:pPr marL="457200" lvl="0" indent="-457200">
              <a:spcBef>
                <a:spcPct val="20000"/>
              </a:spcBef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3140" y="4692770"/>
            <a:ext cx="8737600" cy="1121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Some stakeholders will always be disappointed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Not all objectives will be achieved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Managing stakeholder objections is central to ICZM</a:t>
            </a:r>
            <a:endParaRPr lang="en-AU" sz="1600" dirty="0" smtClean="0">
              <a:latin typeface="Candara" pitchFamily="34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Objective trees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43797" y="2955477"/>
            <a:ext cx="121881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OUTCOMES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43797" y="4193270"/>
            <a:ext cx="1207697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OBJECTIVE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8809" y="5383056"/>
            <a:ext cx="773891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MEANS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140015" y="2573309"/>
            <a:ext cx="2281238" cy="954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The outcomes (or effects) of achieving the objective are the leaves and branches of the tree.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55890" y="4201339"/>
            <a:ext cx="2282825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The objective is the trunk of the tree.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51128" y="5429222"/>
            <a:ext cx="2281237" cy="7386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The means of achieving the objective are the roots of the tree.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method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 manage environmental objectives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Objective trees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43797" y="2955477"/>
            <a:ext cx="121881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OUTCOMES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7420" y="4193270"/>
            <a:ext cx="2760452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INCREASING FISH ABUNDANCE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8809" y="5383056"/>
            <a:ext cx="773891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MEANS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51128" y="5429222"/>
            <a:ext cx="2281237" cy="7386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How do we increase fish abundance? What needs to be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done?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method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 manage environmental objectives: increasing fish abundance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Objective trees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43797" y="2955477"/>
            <a:ext cx="121881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OUTCOMES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7420" y="4193270"/>
            <a:ext cx="2760452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INCREASING FISH ABUNDANCE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8809" y="5383056"/>
            <a:ext cx="773891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MEANS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method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 manage environmental objectives: increasing fish abundance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40015" y="4844447"/>
            <a:ext cx="3014663" cy="13234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MEANS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Restricting number of fishers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Restricting number of vessels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Regulating fishing activity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Regulating fishing gear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Closed seasons for fishing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Banning destructive fishing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Establishing marine protected areas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Objective trees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43797" y="2955477"/>
            <a:ext cx="121881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OUTCOMES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7420" y="4193270"/>
            <a:ext cx="2760452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INCREASING FISH ABUNDANCE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8809" y="5383056"/>
            <a:ext cx="773891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MEANS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51128" y="2524590"/>
            <a:ext cx="2281237" cy="7386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What are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the (measurable) effects of increased fish abundance?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method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 manage environmental objectives: increasing fish abundance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Presentatio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529</TotalTime>
  <Words>669</Words>
  <Application>Microsoft Office PowerPoint</Application>
  <PresentationFormat>On-screen Show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Presentation template</vt:lpstr>
      <vt:lpstr>Integrated Coastal Zone Management</vt:lpstr>
      <vt:lpstr>Introduction</vt:lpstr>
      <vt:lpstr>Threats and objectives</vt:lpstr>
      <vt:lpstr>Threats and objectives</vt:lpstr>
      <vt:lpstr>Threats and objectives</vt:lpstr>
      <vt:lpstr>Objective trees</vt:lpstr>
      <vt:lpstr>Objective trees</vt:lpstr>
      <vt:lpstr>Objective trees</vt:lpstr>
      <vt:lpstr>Objective trees</vt:lpstr>
      <vt:lpstr>Objective trees</vt:lpstr>
      <vt:lpstr>Objective trees</vt:lpstr>
      <vt:lpstr>Comparing objective trees</vt:lpstr>
      <vt:lpstr>Comparing objective trees</vt:lpstr>
      <vt:lpstr>Comparing objective trees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Coastal Zone Management</dc:title>
  <dc:creator>Windows User</dc:creator>
  <cp:lastModifiedBy>Windows User</cp:lastModifiedBy>
  <cp:revision>64</cp:revision>
  <dcterms:created xsi:type="dcterms:W3CDTF">2013-02-25T01:10:04Z</dcterms:created>
  <dcterms:modified xsi:type="dcterms:W3CDTF">2013-03-18T06:51:42Z</dcterms:modified>
</cp:coreProperties>
</file>